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4FF"/>
          </a:solidFill>
          <a:ln>
            <a:solidFill>
              <a:srgbClr val="EEF4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325880"/>
            <a:ext cx="1060704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 b="1">
                <a:solidFill>
                  <a:srgbClr val="111827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" y="2240280"/>
            <a:ext cx="9875520" cy="6583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700" b="0">
                <a:solidFill>
                  <a:srgbClr val="344054"/>
                </a:solidFill>
                <a:latin typeface="Microsoft YaHei"/>
              </a:rPr>
              <a:t>响应输出、SqlWebCall 默认分支、参数协议、数据库链路与移植检查清单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868680" y="4206240"/>
            <a:ext cx="2926080" cy="960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8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33271" y="4325112"/>
            <a:ext cx="2596896" cy="758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2864B4"/>
                </a:solidFill>
                <a:latin typeface="Microsoft YaHei"/>
              </a:rPr>
              <a:t>分析对象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MES_Manage/submit/MESCommonBase.ashx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069080" y="4206240"/>
            <a:ext cx="2926080" cy="960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27A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233672" y="4325112"/>
            <a:ext cx="2596896" cy="758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227A45"/>
                </a:solidFill>
                <a:latin typeface="Microsoft YaHei"/>
              </a:rPr>
              <a:t>资料来源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working 目录中的梳理文档、流程图和源码定位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269480" y="4206240"/>
            <a:ext cx="2926080" cy="960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7E22C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434072" y="4325112"/>
            <a:ext cx="2596896" cy="758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7E22CE"/>
                </a:solidFill>
                <a:latin typeface="Microsoft YaHei"/>
              </a:rPr>
              <a:t>用途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为项目移植、风险评估和接口改造提供资料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响应输出主流程图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主图将四类响应出口分开：文件下载、上传 JSON、IP 文本、default JSON。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02920" y="1051560"/>
            <a:ext cx="11201400" cy="525780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C7D2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响应主_分支出口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2280285"/>
            <a:ext cx="11201400" cy="28003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响应规则与异常兜底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迁移时要特别关注 Response.End、空响应和异常不记录的问题。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115568"/>
            <a:ext cx="10881360" cy="292608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C7D2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响应主_规则异常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703612"/>
            <a:ext cx="10881360" cy="17499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4400" y="4343400"/>
            <a:ext cx="10241280" cy="1417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sz="1310" b="0">
                <a:solidFill>
                  <a:srgbClr val="344054"/>
                </a:solidFill>
                <a:latin typeface="Microsoft YaHei"/>
              </a:rPr>
              <a:t>• 文件下载统一设置 application/octet-stream 和 Content-Disposition，前端通过响应头取文件名。</a:t>
            </a:r>
          </a:p>
          <a:p>
            <a:pPr>
              <a:spcAft>
                <a:spcPts val="300"/>
              </a:spcAft>
            </a:pPr>
            <a:r>
              <a:rPr sz="1310" b="0">
                <a:solidFill>
                  <a:srgbClr val="344054"/>
                </a:solidFill>
                <a:latin typeface="Microsoft YaHei"/>
              </a:rPr>
              <a:t>• 外层 catch 只写 responseText，默认值为 NULL，不设置 HTTP 状态码。</a:t>
            </a:r>
          </a:p>
          <a:p>
            <a:pPr>
              <a:spcAft>
                <a:spcPts val="300"/>
              </a:spcAft>
            </a:pPr>
            <a:r>
              <a:rPr sz="1310" b="0">
                <a:solidFill>
                  <a:srgbClr val="344054"/>
                </a:solidFill>
                <a:latin typeface="Microsoft YaHei"/>
              </a:rPr>
              <a:t>• Type=16 若 bytes 为 null 直接 return，调用方可能收到空响应。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4FF"/>
          </a:solidFill>
          <a:ln>
            <a:solidFill>
              <a:srgbClr val="EEF4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2240280"/>
            <a:ext cx="10058400" cy="685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400" b="1">
                <a:solidFill>
                  <a:srgbClr val="111827"/>
                </a:solidFill>
                <a:latin typeface="Microsoft YaHei"/>
              </a:rPr>
              <a:t>第二部分：SqlWebCall 默认分支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24128" y="2999232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b="0">
                <a:solidFill>
                  <a:srgbClr val="344054"/>
                </a:solidFill>
                <a:latin typeface="Microsoft YaHei"/>
              </a:rPr>
              <a:t>说明普通业务请求进入 DataLink.SqlWebCall 后如何初始化、二次分发、解析参数、执行数据库并返回。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SqlWebCall 默认分支完整图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完整图用于快速定位初始化、四类 Type、数据库执行和返回出口。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02920" y="1005840"/>
            <a:ext cx="11201400" cy="539496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C7D2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SqlWebCall_完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159" y="1005840"/>
            <a:ext cx="7276922" cy="53949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SqlWebCall 初始化流程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第一次进入时读取 Web.config 的 ConnectionString，并通过静态标记复用。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85800" y="1143000"/>
            <a:ext cx="6400800" cy="278892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C7D2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SqlWebCall_初始化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48143"/>
            <a:ext cx="6400800" cy="13786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06640" y="1234440"/>
            <a:ext cx="4069080" cy="3383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500" b="1">
                <a:solidFill>
                  <a:srgbClr val="111827"/>
                </a:solidFill>
                <a:latin typeface="Microsoft YaHei"/>
              </a:rPr>
              <a:t>迁移关注点</a:t>
            </a:r>
          </a:p>
          <a:p>
            <a:pPr>
              <a:spcAft>
                <a:spcPts val="300"/>
              </a:spcAft>
            </a:pPr>
            <a:r>
              <a:rPr sz="1300" b="0">
                <a:solidFill>
                  <a:srgbClr val="344054"/>
                </a:solidFill>
                <a:latin typeface="Microsoft YaHei"/>
              </a:rPr>
              <a:t>• InitSystemReg 当前直接读取 appSettings["ConnectionString"]。</a:t>
            </a:r>
          </a:p>
          <a:p>
            <a:pPr>
              <a:spcAft>
                <a:spcPts val="300"/>
              </a:spcAft>
            </a:pPr>
            <a:r>
              <a:rPr sz="1300" b="0">
                <a:solidFill>
                  <a:srgbClr val="344054"/>
                </a:solidFill>
                <a:latin typeface="Microsoft YaHei"/>
              </a:rPr>
              <a:t>• 原注册号、序列号、加密连接串校验逻辑已注释。</a:t>
            </a:r>
          </a:p>
          <a:p>
            <a:pPr>
              <a:spcAft>
                <a:spcPts val="300"/>
              </a:spcAft>
            </a:pPr>
            <a:r>
              <a:rPr sz="1300" b="0">
                <a:solidFill>
                  <a:srgbClr val="344054"/>
                </a:solidFill>
                <a:latin typeface="Microsoft YaHei"/>
              </a:rPr>
              <a:t>• 移植后需确保 Web.config 中连接串名称和权限可用。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4892040"/>
            <a:ext cx="10378440" cy="685800"/>
          </a:xfrm>
          <a:prstGeom prst="roundRect">
            <a:avLst/>
          </a:prstGeom>
          <a:solidFill>
            <a:srgbClr val="FFF1F3"/>
          </a:solidFill>
          <a:ln w="15240">
            <a:solidFill>
              <a:srgbClr val="C0104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33271" y="5010912"/>
            <a:ext cx="10049256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C01048"/>
                </a:solidFill>
                <a:latin typeface="Microsoft YaHei"/>
              </a:rPr>
              <a:t>结论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数据库连接配置是 SqlWebCall 能否工作的第一检查点；同时建议在移植阶段评估明文连接串和账号权限。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SqlWebCall Type 二次分发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default 分支内部按 Type 再拆成四类：登录/加密、旧协议、新协议、SQL/命令。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02920" y="1024128"/>
            <a:ext cx="11201400" cy="539496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C7D2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SqlWebCall_Type二次分发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2018354"/>
            <a:ext cx="11201400" cy="34065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SqlWebCall Type 能力表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迁移测试时可按这些 Type 分组准备用例。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2920" y="1188720"/>
          <a:ext cx="112014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2103120"/>
                <a:gridCol w="3840480"/>
                <a:gridCol w="3429000"/>
              </a:tblGrid>
              <a:tr h="786384">
                <a:tc>
                  <a:txBody>
                    <a:bodyPr/>
                    <a:lstStyle/>
                    <a:p>
                      <a:pPr algn="ctr"/>
                      <a:r>
                        <a:rPr sz="819" b="1">
                          <a:solidFill>
                            <a:srgbClr val="111827"/>
                          </a:solidFill>
                          <a:latin typeface="Microsoft YaHei"/>
                        </a:rPr>
                        <a:t>分类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19" b="1">
                          <a:solidFill>
                            <a:srgbClr val="111827"/>
                          </a:solidFill>
                          <a:latin typeface="Microsoft YaHei"/>
                        </a:rPr>
                        <a:t>Type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19" b="1">
                          <a:solidFill>
                            <a:srgbClr val="111827"/>
                          </a:solidFill>
                          <a:latin typeface="Microsoft YaHei"/>
                        </a:rPr>
                        <a:t>方法/能力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19" b="1">
                          <a:solidFill>
                            <a:srgbClr val="111827"/>
                          </a:solidFill>
                          <a:latin typeface="Microsoft YaHei"/>
                        </a:rPr>
                        <a:t>迁移重点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</a:tr>
              <a:tr h="786384"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登录/加密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8888/5001/5002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加密、注册/改密、登录生成 token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确认加密逻辑和 token 存储过程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786384"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旧协议存储过程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1/2/5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jsonobj + 拼接字符串 Param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兼容旧前端参数格式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786384"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新协议存储过程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11/111/12/13/21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JsonData + JSON 数组字符串 Param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确认存储过程名、参数、分页输出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786384"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SQL/命令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1001/1002/3/4/7/22/3001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直接 SQL、建表导入、命令执行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19" b="0">
                          <a:solidFill>
                            <a:srgbClr val="344054"/>
                          </a:solidFill>
                          <a:latin typeface="Microsoft YaHei"/>
                        </a:rPr>
                        <a:t>强烈建议白名单和权限隔离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685800" y="5486400"/>
            <a:ext cx="10835640" cy="594360"/>
          </a:xfrm>
          <a:prstGeom prst="roundRect">
            <a:avLst/>
          </a:prstGeom>
          <a:solidFill>
            <a:srgbClr val="FFF7E6"/>
          </a:solidFill>
          <a:ln w="15240">
            <a:solidFill>
              <a:srgbClr val="B277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50392" y="5605272"/>
            <a:ext cx="10506456" cy="393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B27700"/>
                </a:solidFill>
                <a:latin typeface="Microsoft YaHei"/>
              </a:rPr>
              <a:t>关键判断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这部分是移植风险最大的区域：协议兼容、数据库权限、SQL 执行能力、token 逻辑都集中在 SqlWebCall 下游。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参数协议：新协议与旧协议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迁移时要避免把 Param 当作普通对象，它在新协议中通常是 JSON 数组字符串。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143000"/>
            <a:ext cx="5394960" cy="4297680"/>
          </a:xfrm>
          <a:prstGeom prst="roundRect">
            <a:avLst/>
          </a:prstGeom>
          <a:solidFill>
            <a:srgbClr val="EAF7EF"/>
          </a:solidFill>
          <a:ln w="15240">
            <a:solidFill>
              <a:srgbClr val="227A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1" y="1261872"/>
            <a:ext cx="5065776" cy="4096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227A45"/>
                </a:solidFill>
                <a:latin typeface="Microsoft YaHei"/>
              </a:rPr>
              <a:t>新协议 Param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适用：11/111/12/13/15/16/21/2004 等
格式：
[{"name":"@p","value":"v","type":"string"}]
特点：
- Param 字段本身是字符串
- 支持 type 和 output
- 数组 value 会转逗号字符串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355080" y="1143000"/>
            <a:ext cx="5166360" cy="4297680"/>
          </a:xfrm>
          <a:prstGeom prst="roundRect">
            <a:avLst/>
          </a:prstGeom>
          <a:solidFill>
            <a:srgbClr val="F3E8FF"/>
          </a:solidFill>
          <a:ln w="15240">
            <a:solidFill>
              <a:srgbClr val="7E22C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519672" y="1261872"/>
            <a:ext cx="4837176" cy="4096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7E22CE"/>
                </a:solidFill>
                <a:latin typeface="Microsoft YaHei"/>
              </a:rPr>
              <a:t>旧协议 Param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适用：1/2/5 等
Type 1/2：
@p=value=type&amp;@out=0=int=output
Type 5：
@p&amp;value&amp;type|@p2&amp;value&amp;type
特点：
- 分隔符敏感
- 值包含 &amp;、=、| 时容易出错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数据库执行链路与返回格式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SqlWebCall 只路由，真正执行在 DataLinkMesWork.cs 和 SQLCommon.cs。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66928" y="1051560"/>
            <a:ext cx="11018520" cy="365760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C7D2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SqlWebCall_数据库返回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928" y="1984715"/>
            <a:ext cx="11018520" cy="17912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77240" y="4983480"/>
            <a:ext cx="1078992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sz="1260" b="0">
                <a:solidFill>
                  <a:srgbClr val="344054"/>
                </a:solidFill>
                <a:latin typeface="Microsoft YaHei"/>
              </a:rPr>
              <a:t>• 存储过程使用 ExecuteStoredProcedure，CommandType=StoredProcedure，CommandTimeout=0。</a:t>
            </a:r>
          </a:p>
          <a:p>
            <a:pPr>
              <a:spcAft>
                <a:spcPts val="300"/>
              </a:spcAft>
            </a:pPr>
            <a:r>
              <a:rPr sz="1260" b="0">
                <a:solidFill>
                  <a:srgbClr val="344054"/>
                </a:solidFill>
                <a:latin typeface="Microsoft YaHei"/>
              </a:rPr>
              <a:t>• SQL 查询使用 ExecuteSelectMesWork / ExecuteDataTable / ExecuteDataset。</a:t>
            </a:r>
          </a:p>
          <a:p>
            <a:pPr>
              <a:spcAft>
                <a:spcPts val="300"/>
              </a:spcAft>
            </a:pPr>
            <a:r>
              <a:rPr sz="1260" b="0">
                <a:solidFill>
                  <a:srgbClr val="344054"/>
                </a:solidFill>
                <a:latin typeface="Microsoft YaHei"/>
              </a:rPr>
              <a:t>• 返回格式混合：DataTable JSON、result=1/0、rows-total、code-message-data、空字符串。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18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风险与迁移控制点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这些问题不一定阻塞移植，但会影响上线后的安全性和可维护性。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85800" y="1170432"/>
            <a:ext cx="5349240" cy="4480560"/>
          </a:xfrm>
          <a:prstGeom prst="roundRect">
            <a:avLst/>
          </a:prstGeom>
          <a:solidFill>
            <a:srgbClr val="FFF1F3"/>
          </a:solidFill>
          <a:ln w="15240">
            <a:solidFill>
              <a:srgbClr val="C0104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50392" y="1289304"/>
            <a:ext cx="5020055" cy="42793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C01048"/>
                </a:solidFill>
                <a:latin typeface="Microsoft YaHei"/>
              </a:rPr>
              <a:t>SqlWebCall 风险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• token 多数是非空才校验；不传 token 的路径常见不拒绝。
• 客户端可控制 Name/name，可能是存储过程名、SQL 文本或表名。
• Type=7 可按请求内容 DROP/CREATE 表。
• CommandTimeout=0，慢 SQL 或阻塞存储过程可能长期占用请求。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355080" y="1170432"/>
            <a:ext cx="5166360" cy="4480560"/>
          </a:xfrm>
          <a:prstGeom prst="roundRect">
            <a:avLst/>
          </a:prstGeom>
          <a:solidFill>
            <a:srgbClr val="FFF7E6"/>
          </a:solidFill>
          <a:ln w="15240">
            <a:solidFill>
              <a:srgbClr val="B277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519672" y="1289304"/>
            <a:ext cx="4837176" cy="42793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B27700"/>
                </a:solidFill>
                <a:latin typeface="Microsoft YaHei"/>
              </a:rPr>
              <a:t>响应与部署风险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• 下载异常和 bytes=null 缺少统一错误响应。
• 外层 catch 不记录日志，排障成本高。
• 明文连接串和数据库账号权限需要重新评估。
• 响应格式不统一，前端和联调工具需按 Type 分别判断。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19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资料包结构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从可视化流程、程序机制、风险到移植步骤，按实际迁移顺序组织。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1508760"/>
            <a:ext cx="2514600" cy="1188720"/>
          </a:xfrm>
          <a:prstGeom prst="roundRect">
            <a:avLst/>
          </a:prstGeom>
          <a:solidFill>
            <a:srgbClr val="E8F1FF"/>
          </a:solidFill>
          <a:ln w="15240">
            <a:solidFill>
              <a:srgbClr val="28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96112" y="1627631"/>
            <a:ext cx="2185416" cy="98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2864B4"/>
                </a:solidFill>
                <a:latin typeface="Microsoft YaHei"/>
              </a:rPr>
              <a:t>1. 范围与入口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程序定位、资料文件、核心依赖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566160" y="1508760"/>
            <a:ext cx="2514600" cy="1188720"/>
          </a:xfrm>
          <a:prstGeom prst="roundRect">
            <a:avLst/>
          </a:prstGeom>
          <a:solidFill>
            <a:srgbClr val="EAF7EF"/>
          </a:solidFill>
          <a:ln w="15240">
            <a:solidFill>
              <a:srgbClr val="227A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730752" y="1627631"/>
            <a:ext cx="2185416" cy="98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227A45"/>
                </a:solidFill>
                <a:latin typeface="Microsoft YaHei"/>
              </a:rPr>
              <a:t>2. 主流程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请求解析、Type 首层分发、响应出口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1508760"/>
            <a:ext cx="2514600" cy="1188720"/>
          </a:xfrm>
          <a:prstGeom prst="roundRect">
            <a:avLst/>
          </a:prstGeom>
          <a:solidFill>
            <a:srgbClr val="F3E8FF"/>
          </a:solidFill>
          <a:ln w="15240">
            <a:solidFill>
              <a:srgbClr val="7E22C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65392" y="1627631"/>
            <a:ext cx="2185416" cy="98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7E22CE"/>
                </a:solidFill>
                <a:latin typeface="Microsoft YaHei"/>
              </a:rPr>
              <a:t>3. SqlWebCall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初始化、二次分发、参数处理、数据库执行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235440" y="1508760"/>
            <a:ext cx="2514600" cy="1188720"/>
          </a:xfrm>
          <a:prstGeom prst="roundRect">
            <a:avLst/>
          </a:prstGeom>
          <a:solidFill>
            <a:srgbClr val="FFF7E6"/>
          </a:solidFill>
          <a:ln w="15240">
            <a:solidFill>
              <a:srgbClr val="B277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400032" y="1627631"/>
            <a:ext cx="2185416" cy="98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B27700"/>
                </a:solidFill>
                <a:latin typeface="Microsoft YaHei"/>
              </a:rPr>
              <a:t>4. 迁移资料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配置、依赖、测试矩阵、风险和建议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3154680"/>
            <a:ext cx="10789920" cy="2057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sz="1400" b="0">
                <a:solidFill>
                  <a:srgbClr val="344054"/>
                </a:solidFill>
                <a:latin typeface="Microsoft YaHei"/>
              </a:rPr>
              <a:t>• PPT 中的流程图采用完整图 + 局部放大方式，避免大图缩放后看不清。</a:t>
            </a:r>
          </a:p>
          <a:p>
            <a:pPr>
              <a:spcAft>
                <a:spcPts val="300"/>
              </a:spcAft>
            </a:pPr>
            <a:r>
              <a:rPr sz="1400" b="0">
                <a:solidFill>
                  <a:srgbClr val="344054"/>
                </a:solidFill>
                <a:latin typeface="Microsoft YaHei"/>
              </a:rPr>
              <a:t>• Markdown 文档保留在 working 中，PPT 只提取迁移分析需要的结论和路径。</a:t>
            </a:r>
          </a:p>
          <a:p>
            <a:pPr>
              <a:spcAft>
                <a:spcPts val="300"/>
              </a:spcAft>
            </a:pPr>
            <a:r>
              <a:rPr sz="1400" b="0">
                <a:solidFill>
                  <a:srgbClr val="344054"/>
                </a:solidFill>
                <a:latin typeface="Microsoft YaHei"/>
              </a:rPr>
              <a:t>• 源 Mermaid 文件、PNG、渲染脚本一并保留，后续可继续改图或补充页面。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4FF"/>
          </a:solidFill>
          <a:ln>
            <a:solidFill>
              <a:srgbClr val="EEF4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2240280"/>
            <a:ext cx="10058400" cy="685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400" b="1">
                <a:solidFill>
                  <a:srgbClr val="111827"/>
                </a:solidFill>
                <a:latin typeface="Microsoft YaHei"/>
              </a:rPr>
              <a:t>第三部分：项目移植资料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24128" y="2999232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b="0">
                <a:solidFill>
                  <a:srgbClr val="344054"/>
                </a:solidFill>
                <a:latin typeface="Microsoft YaHei"/>
              </a:rPr>
              <a:t>给迁移实施人员使用：环境、配置、文件、数据库、接口验证和上线前检查。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20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移植检查清单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按部署前必须确认的对象拆分。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2920" y="1170432"/>
          <a:ext cx="11201400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4023360"/>
                <a:gridCol w="5806440"/>
              </a:tblGrid>
              <a:tr h="600075">
                <a:tc>
                  <a:txBody>
                    <a:bodyPr/>
                    <a:lstStyle/>
                    <a:p>
                      <a:pPr algn="ctr"/>
                      <a:r>
                        <a:rPr sz="850" b="1">
                          <a:solidFill>
                            <a:srgbClr val="111827"/>
                          </a:solidFill>
                          <a:latin typeface="Microsoft YaHei"/>
                        </a:rPr>
                        <a:t>类别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50" b="1">
                          <a:solidFill>
                            <a:srgbClr val="111827"/>
                          </a:solidFill>
                          <a:latin typeface="Microsoft YaHei"/>
                        </a:rPr>
                        <a:t>检查项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50" b="1">
                          <a:solidFill>
                            <a:srgbClr val="111827"/>
                          </a:solidFill>
                          <a:latin typeface="Microsoft YaHei"/>
                        </a:rPr>
                        <a:t>说明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运行环境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.NET Framework 4.8 / IIS / ASP.NET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WebHandler 运行环境需一致或验证兼容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Web 文件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MES_Manage/submit/MESCommonBase.ashx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路径和 Class 名需保持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DLL 依赖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Bin 下 DataLinkMesWork、BasicData、WriteExcelNPOI 等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版本差异会影响运行和导出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配置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Web.config / ConnectionString / CORS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连接串、跨域、默认文档、handlers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数据库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存储过程、表、权限、token 过程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SqlWebCall 能力依赖数据库对象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文件导出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NPOI、Spire、模板逻辑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2001/2002/2003 验证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安全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token、白名单、日志、账号权限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建议迁移阶段同步补强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21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建议移植实施顺序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先让原协议跑通，再逐步补齐安全和可维护性。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85800" y="1234440"/>
            <a:ext cx="3246120" cy="15087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8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50392" y="1353312"/>
            <a:ext cx="2916936" cy="1307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111827"/>
                </a:solidFill>
                <a:latin typeface="Microsoft YaHei"/>
              </a:rPr>
              <a:t>1. 环境准备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.NET/IIS/站点路径/应用程序池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389120" y="1234440"/>
            <a:ext cx="3246120" cy="15087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8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553712" y="1353312"/>
            <a:ext cx="2916936" cy="1307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111827"/>
                </a:solidFill>
                <a:latin typeface="Microsoft YaHei"/>
              </a:rPr>
              <a:t>2. 文件迁移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ashx、Bin、Web.config、模板和静态资源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092440" y="1234440"/>
            <a:ext cx="3246120" cy="15087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8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57031" y="1353312"/>
            <a:ext cx="2916936" cy="1307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111827"/>
                </a:solidFill>
                <a:latin typeface="Microsoft YaHei"/>
              </a:rPr>
              <a:t>3. 数据库迁移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库表、存储过程、权限、token 相关过程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85800" y="3383280"/>
            <a:ext cx="3246120" cy="15087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27A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50392" y="3502152"/>
            <a:ext cx="2916936" cy="1307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111827"/>
                </a:solidFill>
                <a:latin typeface="Microsoft YaHei"/>
              </a:rPr>
              <a:t>4. 接口冒烟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15/16/2001/2002/4000/default 常用 Type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389120" y="3383280"/>
            <a:ext cx="3246120" cy="15087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27A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553712" y="3502152"/>
            <a:ext cx="2916936" cy="1307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111827"/>
                </a:solidFill>
                <a:latin typeface="Microsoft YaHei"/>
              </a:rPr>
              <a:t>5. 风险补强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鉴权、白名单、日志、连接串和权限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92440" y="3383280"/>
            <a:ext cx="3246120" cy="15087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27A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57031" y="3502152"/>
            <a:ext cx="2916936" cy="1307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111827"/>
                </a:solidFill>
                <a:latin typeface="Microsoft YaHei"/>
              </a:rPr>
              <a:t>6. 回归验收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按 Type 分组准备测试矩阵和下载校验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05840" y="5760720"/>
            <a:ext cx="10149840" cy="502920"/>
          </a:xfrm>
          <a:prstGeom prst="roundRect">
            <a:avLst/>
          </a:prstGeom>
          <a:solidFill>
            <a:srgbClr val="FFF7E6"/>
          </a:solidFill>
          <a:ln w="15240">
            <a:solidFill>
              <a:srgbClr val="B277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170432" y="5879592"/>
            <a:ext cx="9820656" cy="301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B27700"/>
                </a:solidFill>
                <a:latin typeface="Microsoft YaHei"/>
              </a:rPr>
              <a:t>执行原则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先保持协议兼容，再处理风险收敛；不要在未完成回归测试前重构 Param 协议或响应格式。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22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迁移验证用例矩阵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每组至少准备一个成功、一个失败、一个边界场景。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2920" y="1143000"/>
          <a:ext cx="11201400" cy="498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840"/>
                <a:gridCol w="2286000"/>
                <a:gridCol w="6766560"/>
              </a:tblGrid>
              <a:tr h="622935">
                <a:tc>
                  <a:txBody>
                    <a:bodyPr/>
                    <a:lstStyle/>
                    <a:p>
                      <a:pPr algn="ctr"/>
                      <a:r>
                        <a:rPr sz="830" b="1">
                          <a:solidFill>
                            <a:srgbClr val="111827"/>
                          </a:solidFill>
                          <a:latin typeface="Microsoft YaHei"/>
                        </a:rPr>
                        <a:t>场景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30" b="1">
                          <a:solidFill>
                            <a:srgbClr val="111827"/>
                          </a:solidFill>
                          <a:latin typeface="Microsoft YaHei"/>
                        </a:rPr>
                        <a:t>覆盖 Type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30" b="1">
                          <a:solidFill>
                            <a:srgbClr val="111827"/>
                          </a:solidFill>
                          <a:latin typeface="Microsoft YaHei"/>
                        </a:rPr>
                        <a:t>验证点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</a:tr>
              <a:tr h="622935"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Excel/PDF 导出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2001/2002/2003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文件名、扩展名、下载流、跨域响应头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22935"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数据库文件下载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16/2004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bytes 为空、文件名、后缀、二进制一致性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22935"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文件上传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15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无文件、有文件、文件名无扩展名、大文件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22935"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IP 查询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4000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代理头、REMOTE_ADDR、UserHostAddress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22935"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旧协议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1/2/5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Param 分隔符、输出参数、分页、token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22935"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新协议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11/111/12/13/21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JSON 数组 Param、分页、DataSet、新结构返回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22935"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SQL 执行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1001/1002/3/4/7/22/3001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30" b="0">
                          <a:solidFill>
                            <a:srgbClr val="344054"/>
                          </a:solidFill>
                          <a:latin typeface="Microsoft YaHei"/>
                        </a:rPr>
                        <a:t>SQL 参数、权限、白名单、错误处理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23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移植后的改造建议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不建议在第一天全部重构，但建议列入上线前后计划。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85800" y="1143000"/>
            <a:ext cx="3429000" cy="4526280"/>
          </a:xfrm>
          <a:prstGeom prst="roundRect">
            <a:avLst/>
          </a:prstGeom>
          <a:solidFill>
            <a:srgbClr val="EAF7EF"/>
          </a:solidFill>
          <a:ln w="15240">
            <a:solidFill>
              <a:srgbClr val="227A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50392" y="1261872"/>
            <a:ext cx="3099816" cy="4325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227A45"/>
                </a:solidFill>
                <a:latin typeface="Microsoft YaHei"/>
              </a:rPr>
              <a:t>短期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• 统一 token 鉴权
• 未支持 Type 返回明确错误
• 下载空文件返回可识别错误
• 外层 catch 写日志
• 修正 Type=4000 IP 逻辑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389120" y="1143000"/>
            <a:ext cx="3429000" cy="4526280"/>
          </a:xfrm>
          <a:prstGeom prst="roundRect">
            <a:avLst/>
          </a:prstGeom>
          <a:solidFill>
            <a:srgbClr val="E8F1FF"/>
          </a:solidFill>
          <a:ln w="15240">
            <a:solidFill>
              <a:srgbClr val="28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553712" y="1261872"/>
            <a:ext cx="3099816" cy="4325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2864B4"/>
                </a:solidFill>
                <a:latin typeface="Microsoft YaHei"/>
              </a:rPr>
              <a:t>中期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• 建立 Type + Name 白名单
• Param 从字符串迁移为 JSON 数组
• 统一 JSON 返回结构
• SQL 执行能力与普通接口分离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092440" y="1143000"/>
            <a:ext cx="3429000" cy="4526280"/>
          </a:xfrm>
          <a:prstGeom prst="roundRect">
            <a:avLst/>
          </a:prstGeom>
          <a:solidFill>
            <a:srgbClr val="F3E8FF"/>
          </a:solidFill>
          <a:ln w="15240">
            <a:solidFill>
              <a:srgbClr val="7E22C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57031" y="1261872"/>
            <a:ext cx="3099816" cy="4325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7E22CE"/>
                </a:solidFill>
                <a:latin typeface="Microsoft YaHei"/>
              </a:rPr>
              <a:t>长期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• 按业务模块拆分接口
• 数据库账号最小权限
• 移除明文连接串
• 加入审计日志和限流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24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附录：资料追溯与后续维护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PPT 是汇报和迁移视图，Markdown 与 Mermaid 是详细资料和可维护源。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234440"/>
            <a:ext cx="10881360" cy="4206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sz="1400" b="0">
                <a:solidFill>
                  <a:srgbClr val="344054"/>
                </a:solidFill>
                <a:latin typeface="Microsoft YaHei"/>
              </a:rPr>
              <a:t>• 详细文字资料：MESCommonBase程序梳理.md、MESCommonBase响应输出与SqlWebCall默认分支详细文档.md。</a:t>
            </a:r>
          </a:p>
          <a:p>
            <a:pPr>
              <a:spcAft>
                <a:spcPts val="300"/>
              </a:spcAft>
            </a:pPr>
            <a:r>
              <a:rPr sz="1400" b="0">
                <a:solidFill>
                  <a:srgbClr val="344054"/>
                </a:solidFill>
                <a:latin typeface="Microsoft YaHei"/>
              </a:rPr>
              <a:t>• 流程图源文件：MESCommonBase流程图.mmd、MESCommonBase响应输出与SqlWebCall主流程图.mmd、MESCommonBase响应输出与SqlWebCall次流程图.mmd。</a:t>
            </a:r>
          </a:p>
          <a:p>
            <a:pPr>
              <a:spcAft>
                <a:spcPts val="300"/>
              </a:spcAft>
            </a:pPr>
            <a:r>
              <a:rPr sz="1400" b="0">
                <a:solidFill>
                  <a:srgbClr val="344054"/>
                </a:solidFill>
                <a:latin typeface="Microsoft YaHei"/>
              </a:rPr>
              <a:t>• 高清流程图：三张 PNG 已在 working 中保存，PPT 中按完整图和局部截图引用。</a:t>
            </a:r>
          </a:p>
          <a:p>
            <a:pPr>
              <a:spcAft>
                <a:spcPts val="300"/>
              </a:spcAft>
            </a:pPr>
            <a:r>
              <a:rPr sz="1400" b="0">
                <a:solidFill>
                  <a:srgbClr val="344054"/>
                </a:solidFill>
                <a:latin typeface="Microsoft YaHei"/>
              </a:rPr>
              <a:t>• 自动生成脚本：render_*.py 与 build_mescommonbase_migration_ppt.py，可在文档更新后重新生成资料。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05840" y="5577840"/>
            <a:ext cx="10149840" cy="5943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8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70432" y="5696712"/>
            <a:ext cx="9820656" cy="393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2864B4"/>
                </a:solidFill>
                <a:latin typeface="Microsoft YaHei"/>
              </a:rPr>
              <a:t>输出文件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working/MESCommonBase迁移分析资料包.pptx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25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working 目录资料索引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PPT 已整合这些文件，原文件仍保留作为可追溯资料。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40080" y="1234440"/>
          <a:ext cx="1092708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3360"/>
                <a:gridCol w="6903720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sz="919" b="1">
                          <a:solidFill>
                            <a:srgbClr val="111827"/>
                          </a:solidFill>
                          <a:latin typeface="Microsoft YaHei"/>
                        </a:rPr>
                        <a:t>文件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19" b="1">
                          <a:solidFill>
                            <a:srgbClr val="111827"/>
                          </a:solidFill>
                          <a:latin typeface="Microsoft YaHei"/>
                        </a:rPr>
                        <a:t>用途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MESCommonBase程序梳理.md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完整梳理入口、Type 分支、文件上传下载和风险点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MESCommonBase流程图.mmd / .png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主程序总览流程图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MESCommonBase响应输出与SqlWebCall默认分支详细文档.md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响应输出和 SqlWebCall 默认分支专项说明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响应输出与SqlWebCall主流程图.mmd / .png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主图：首层分支与 HTTP 响应出口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响应输出与SqlWebCall次流程图.mmd / .png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次图：SqlWebCall 内部二次分发与数据库链路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render_*.py / build_*.py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344054"/>
                          </a:solidFill>
                          <a:latin typeface="Microsoft YaHei"/>
                        </a:rPr>
                        <a:t>流程图和 PPT 自动生成脚本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程序定位与迁移目标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MESCommonBase 是通用提交网关，不是单一业务接口。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85800" y="1234440"/>
            <a:ext cx="3383280" cy="4297680"/>
          </a:xfrm>
          <a:prstGeom prst="roundRect">
            <a:avLst/>
          </a:prstGeom>
          <a:solidFill>
            <a:srgbClr val="E8F1FF"/>
          </a:solidFill>
          <a:ln w="15240">
            <a:solidFill>
              <a:srgbClr val="28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50392" y="1353312"/>
            <a:ext cx="3054096" cy="4096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2864B4"/>
                </a:solidFill>
                <a:latin typeface="Microsoft YaHei"/>
              </a:rPr>
              <a:t>程序定位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ASP.NET WebHandler
实现 IHttpHandler
入口：ProcessRequest
根据 Type 分流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343400" y="1234440"/>
            <a:ext cx="3383280" cy="4297680"/>
          </a:xfrm>
          <a:prstGeom prst="roundRect">
            <a:avLst/>
          </a:prstGeom>
          <a:solidFill>
            <a:srgbClr val="EAF7EF"/>
          </a:solidFill>
          <a:ln w="15240">
            <a:solidFill>
              <a:srgbClr val="227A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507992" y="1353312"/>
            <a:ext cx="3054096" cy="4096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227A45"/>
                </a:solidFill>
                <a:latin typeface="Microsoft YaHei"/>
              </a:rPr>
              <a:t>关键职责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文件导出/下载
文件上传
IP 查询
通用数据库调用
响应统一写出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001000" y="1234440"/>
            <a:ext cx="3383280" cy="4297680"/>
          </a:xfrm>
          <a:prstGeom prst="roundRect">
            <a:avLst/>
          </a:prstGeom>
          <a:solidFill>
            <a:srgbClr val="F3E8FF"/>
          </a:solidFill>
          <a:ln w="15240">
            <a:solidFill>
              <a:srgbClr val="7E22C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165592" y="1353312"/>
            <a:ext cx="3054096" cy="4096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300" b="1">
                <a:solidFill>
                  <a:srgbClr val="7E22CE"/>
                </a:solidFill>
                <a:latin typeface="Microsoft YaHei"/>
              </a:rPr>
              <a:t>移植目标</a:t>
            </a:r>
          </a:p>
          <a:p>
            <a:pPr>
              <a:spcBef>
                <a:spcPts val="400"/>
              </a:spcBef>
            </a:pPr>
            <a:r>
              <a:rPr sz="950" b="0">
                <a:solidFill>
                  <a:srgbClr val="344054"/>
                </a:solidFill>
                <a:latin typeface="Microsoft YaHei"/>
              </a:rPr>
              <a:t>保留协议兼容
迁移依赖 DLL 和配置
还原数据库执行能力
补齐风险控制和验证用例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程序依赖关系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移植时需要同时关注 Web 入口、业务库、基础库、Excel 生成库和 Web.config。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94360" y="1234440"/>
          <a:ext cx="11018520" cy="452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  <a:gridCol w="7360920"/>
              </a:tblGrid>
              <a:tr h="646611">
                <a:tc>
                  <a:txBody>
                    <a:bodyPr/>
                    <a:lstStyle/>
                    <a:p>
                      <a:pPr algn="ctr"/>
                      <a:r>
                        <a:rPr sz="910" b="1">
                          <a:solidFill>
                            <a:srgbClr val="111827"/>
                          </a:solidFill>
                          <a:latin typeface="Microsoft YaHei"/>
                        </a:rPr>
                        <a:t>依赖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10" b="1">
                          <a:solidFill>
                            <a:srgbClr val="111827"/>
                          </a:solidFill>
                          <a:latin typeface="Microsoft YaHei"/>
                        </a:rPr>
                        <a:t>迁移关注点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</a:tr>
              <a:tr h="646611"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MES_Manage/submit/MESCommonBase.ashx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WebHandler 入口，需部署到 submit 路径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46611"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DataLinkMesWork.dll / 源码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SqlWebCall、存储过程、SQL 执行、文件上传下载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46611"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BasicData.dll / jsonobj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旧协议 DTO，Type/Name/Param/token 等字段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46611"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WriteExcelNPOI.dll / ExcelWebCall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2001/2002/2003 Excel/PDF 导出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46611"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Newtonsoft.Json、NPOI、Spire、Lazy.Captcha 等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bin 目录运行依赖，版本需一致或验证兼容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646614"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Web.config appSettings ConnectionString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0" b="0">
                          <a:solidFill>
                            <a:srgbClr val="344054"/>
                          </a:solidFill>
                          <a:latin typeface="Microsoft YaHei"/>
                        </a:rPr>
                        <a:t>默认连接串来源，当前使用明文配置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4FF"/>
          </a:solidFill>
          <a:ln>
            <a:solidFill>
              <a:srgbClr val="EEF4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2240280"/>
            <a:ext cx="10058400" cy="685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400" b="1">
                <a:solidFill>
                  <a:srgbClr val="111827"/>
                </a:solidFill>
                <a:latin typeface="Microsoft YaHei"/>
              </a:rPr>
              <a:t>第一部分：主流程与响应输出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24128" y="2999232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b="0">
                <a:solidFill>
                  <a:srgbClr val="344054"/>
                </a:solidFill>
                <a:latin typeface="Microsoft YaHei"/>
              </a:rPr>
              <a:t>说明 MESCommonBase 如何从 type 分支走向二进制下载、JSON 文本、IP 文本和异常兜底。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MESCommonBase 总体流程图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完整图用于把入口解析、Type 分支、响应出口和风险位置放在一张图中查看。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02920" y="1051560"/>
            <a:ext cx="11201400" cy="534924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C7D2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总流程_完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614" y="1051560"/>
            <a:ext cx="7320012" cy="53492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入口解析与 Type 识别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迁移时要保持三种入参来源的兼容：JSON body、jsonobj、Request["param"]。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94360" y="1097280"/>
            <a:ext cx="6400800" cy="448056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C7D2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总流程_入口解析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" y="1362845"/>
            <a:ext cx="6400800" cy="39494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15200" y="1325880"/>
            <a:ext cx="4160520" cy="4206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520" b="1">
                <a:solidFill>
                  <a:srgbClr val="111827"/>
                </a:solidFill>
                <a:latin typeface="Microsoft YaHei"/>
              </a:rPr>
              <a:t>入口兼容点</a:t>
            </a:r>
          </a:p>
          <a:p>
            <a:pPr>
              <a:spcAft>
                <a:spcPts val="300"/>
              </a:spcAft>
            </a:pPr>
            <a:r>
              <a:rPr sz="1320" b="0">
                <a:solidFill>
                  <a:srgbClr val="344054"/>
                </a:solidFill>
                <a:latin typeface="Microsoft YaHei"/>
              </a:rPr>
              <a:t>• 默认 ContentType 设置为 application/json。</a:t>
            </a:r>
          </a:p>
          <a:p>
            <a:pPr>
              <a:spcAft>
                <a:spcPts val="300"/>
              </a:spcAft>
            </a:pPr>
            <a:r>
              <a:rPr sz="1320" b="0">
                <a:solidFill>
                  <a:srgbClr val="344054"/>
                </a:solidFill>
                <a:latin typeface="Microsoft YaHei"/>
              </a:rPr>
              <a:t>• 先用 JsonMapper 解析，再尝试反序列化 jsonobj。</a:t>
            </a:r>
          </a:p>
          <a:p>
            <a:pPr>
              <a:spcAft>
                <a:spcPts val="300"/>
              </a:spcAft>
            </a:pPr>
            <a:r>
              <a:rPr sz="1320" b="0">
                <a:solidFill>
                  <a:srgbClr val="344054"/>
                </a:solidFill>
                <a:latin typeface="Microsoft YaHei"/>
              </a:rPr>
              <a:t>• multipart/form-data 场景通常依赖 Request["param"]。</a:t>
            </a:r>
          </a:p>
          <a:p>
            <a:pPr>
              <a:spcAft>
                <a:spcPts val="300"/>
              </a:spcAft>
            </a:pPr>
            <a:r>
              <a:rPr sz="1320" b="0">
                <a:solidFill>
                  <a:srgbClr val="344054"/>
                </a:solidFill>
                <a:latin typeface="Microsoft YaHei"/>
              </a:rPr>
              <a:t>• 解析失败被吞掉，type 可能保持默认 0 并进入 default。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92608"/>
            <a:ext cx="111556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11827"/>
                </a:solidFill>
                <a:latin typeface="Microsoft YaHei"/>
              </a:rPr>
              <a:t>Type 首层分支总览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841248"/>
            <a:ext cx="1097280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50" b="0">
                <a:solidFill>
                  <a:srgbClr val="667085"/>
                </a:solidFill>
                <a:latin typeface="Microsoft YaHei"/>
              </a:rPr>
              <a:t>首层分支决定响应出口：文件流、上传 JSON、IP 文本或进入 SqlWebCall。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02920" y="1078992"/>
            <a:ext cx="11155680" cy="370332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C7D2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总流程_Type分支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667534"/>
            <a:ext cx="11155680" cy="2526236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14400" y="4983480"/>
          <a:ext cx="1033272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8880"/>
                <a:gridCol w="4754880"/>
                <a:gridCol w="3108960"/>
              </a:tblGrid>
              <a:tr h="228600">
                <a:tc>
                  <a:txBody>
                    <a:bodyPr/>
                    <a:lstStyle/>
                    <a:p>
                      <a:pPr algn="ctr"/>
                      <a:r>
                        <a:rPr sz="850" b="1">
                          <a:solidFill>
                            <a:srgbClr val="111827"/>
                          </a:solidFill>
                          <a:latin typeface="Microsoft YaHei"/>
                        </a:rPr>
                        <a:t>Type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50" b="1">
                          <a:solidFill>
                            <a:srgbClr val="111827"/>
                          </a:solidFill>
                          <a:latin typeface="Microsoft YaHei"/>
                        </a:rPr>
                        <a:t>方向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50" b="1">
                          <a:solidFill>
                            <a:srgbClr val="111827"/>
                          </a:solidFill>
                          <a:latin typeface="Microsoft YaHei"/>
                        </a:rPr>
                        <a:t>输出</a:t>
                      </a:r>
                    </a:p>
                  </a:txBody>
                  <a:tcPr marL="45720" marR="45720">
                    <a:solidFill>
                      <a:srgbClr val="EEF4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2001/2002/2003/2004/16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文件生成或数据库文件读取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二进制下载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15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文件上传并调用存储过程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JSON 文本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4000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获取请求 IP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文本 IP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default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DataLink.SqlWebCall 二次分发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850" b="0">
                          <a:solidFill>
                            <a:srgbClr val="344054"/>
                          </a:solidFill>
                          <a:latin typeface="Microsoft YaHei"/>
                        </a:rPr>
                        <a:t>JSON 或空字符串</a:t>
                      </a:r>
                    </a:p>
                  </a:txBody>
                  <a:tcPr marL="45720" marR="4572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1480" y="6510528"/>
            <a:ext cx="86868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b="0">
                <a:solidFill>
                  <a:srgbClr val="667085"/>
                </a:solidFill>
                <a:latin typeface="Microsoft YaHei"/>
              </a:rPr>
              <a:t>MESCommonBase 迁移分析资料包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0" y="6510528"/>
            <a:ext cx="77724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67085"/>
                </a:solidFill>
                <a:latin typeface="Microsoft YaHei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